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290" r:id="rId3"/>
    <p:sldId id="258" r:id="rId4"/>
    <p:sldId id="259" r:id="rId5"/>
    <p:sldId id="260" r:id="rId6"/>
    <p:sldId id="294" r:id="rId7"/>
    <p:sldId id="280" r:id="rId8"/>
    <p:sldId id="283" r:id="rId9"/>
    <p:sldId id="261" r:id="rId10"/>
    <p:sldId id="295" r:id="rId11"/>
    <p:sldId id="262" r:id="rId12"/>
    <p:sldId id="277" r:id="rId13"/>
    <p:sldId id="266" r:id="rId14"/>
    <p:sldId id="267" r:id="rId15"/>
    <p:sldId id="265" r:id="rId16"/>
    <p:sldId id="278" r:id="rId17"/>
    <p:sldId id="263" r:id="rId18"/>
    <p:sldId id="264" r:id="rId19"/>
    <p:sldId id="269" r:id="rId20"/>
    <p:sldId id="270" r:id="rId21"/>
    <p:sldId id="271" r:id="rId22"/>
    <p:sldId id="272" r:id="rId23"/>
    <p:sldId id="273" r:id="rId24"/>
    <p:sldId id="276" r:id="rId25"/>
    <p:sldId id="274" r:id="rId26"/>
    <p:sldId id="279" r:id="rId27"/>
    <p:sldId id="291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75679-76A2-4B08-9431-35F9F1850DFB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05542-507E-4E75-A84E-12F819BF0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5542-507E-4E75-A84E-12F819BF04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5542-507E-4E75-A84E-12F819BF04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9E65-34A6-477E-BDEF-C9B26EF6C2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072B-568D-4F77-83B8-EC30D90DF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qman\Desktop\bismillah-2-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</a:rPr>
              <a:t>Factors for Ranking</a:t>
            </a:r>
            <a:endParaRPr lang="en-US" sz="4000" b="1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Degree of automation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Availability of required equipments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Quality of product and risk of damage to material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Ease of maintenance of equipments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Optimize space utilization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Working conditions and employee satisfaction in facility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3. Weighted Factor comparison</a:t>
            </a:r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/>
            </a:r>
            <a:br>
              <a:rPr lang="en-US" dirty="0" smtClean="0">
                <a:latin typeface="Adobe Fangsong Std R" pitchFamily="18" charset="-128"/>
                <a:ea typeface="Adobe Fangsong Std R" pitchFamily="18" charset="-128"/>
              </a:rPr>
            </a:b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Procedure: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Assign weight to each factor based on its importance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Assign numerical score to each alternative based on its performance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Multiply the weight with the numerical score of each factor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Sum all the products of each alternative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Select one alternative with its highest score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Weighted factor comparison form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62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Consideration of factors for WFC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Initial investment required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Annual operating cost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Returned on investment (ROI)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Payback period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Flexibility in installed system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Space utilization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Safety and house keeping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Working conditions and employee satisfaction</a:t>
            </a:r>
          </a:p>
          <a:p>
            <a:r>
              <a:rPr lang="en-US" sz="12800" dirty="0" smtClean="0">
                <a:latin typeface="Arial" pitchFamily="34" charset="0"/>
                <a:cs typeface="Arial" pitchFamily="34" charset="0"/>
              </a:rPr>
              <a:t>Volume of spare parts required to stock</a:t>
            </a:r>
          </a:p>
          <a:p>
            <a:endParaRPr lang="en-US" sz="12800" dirty="0" smtClean="0"/>
          </a:p>
          <a:p>
            <a:endParaRPr lang="en-US" sz="12800" dirty="0" smtClean="0"/>
          </a:p>
          <a:p>
            <a:pPr>
              <a:buNone/>
            </a:pPr>
            <a:r>
              <a:rPr lang="en-US" sz="12800" dirty="0" smtClean="0"/>
              <a:t> </a:t>
            </a:r>
          </a:p>
          <a:p>
            <a:endParaRPr lang="en-US" sz="12800" dirty="0" smtClean="0"/>
          </a:p>
          <a:p>
            <a:endParaRPr lang="en-US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</a:rPr>
              <a:t>           Conti…</a:t>
            </a:r>
            <a:endParaRPr lang="en-US" sz="4000" b="1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Quality of product and risk of damage to material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Availability of equipments needed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Degree of automation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Software requirements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Ease of maintenance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9144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724400"/>
            <a:ext cx="571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p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4.Economic comparison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 smtClean="0">
                <a:latin typeface="Arabic Typesetting" pitchFamily="66" charset="-78"/>
                <a:cs typeface="Arabic Typesetting" pitchFamily="66" charset="-78"/>
              </a:rPr>
            </a:br>
            <a:endParaRPr lang="en-US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dirty="0" smtClean="0">
                <a:latin typeface="Arial" pitchFamily="34" charset="0"/>
                <a:cs typeface="Arial" pitchFamily="34" charset="0"/>
              </a:rPr>
              <a:t>The following systematic economic analysis</a:t>
            </a:r>
          </a:p>
          <a:p>
            <a:pPr>
              <a:buNone/>
            </a:pPr>
            <a:r>
              <a:rPr lang="en-US" sz="5800" dirty="0" smtClean="0">
                <a:latin typeface="Arial" pitchFamily="34" charset="0"/>
                <a:cs typeface="Arial" pitchFamily="34" charset="0"/>
              </a:rPr>
              <a:t>technique (SEAT) can be used to justified</a:t>
            </a:r>
          </a:p>
          <a:p>
            <a:pPr>
              <a:buNone/>
            </a:pPr>
            <a:r>
              <a:rPr lang="en-US" sz="5800" dirty="0" smtClean="0">
                <a:latin typeface="Arial" pitchFamily="34" charset="0"/>
                <a:cs typeface="Arial" pitchFamily="34" charset="0"/>
              </a:rPr>
              <a:t>investment:</a:t>
            </a:r>
          </a:p>
          <a:p>
            <a:pPr>
              <a:buNone/>
            </a:pPr>
            <a:endParaRPr lang="en-US" sz="4100" dirty="0" smtClean="0"/>
          </a:p>
          <a:p>
            <a:r>
              <a:rPr lang="en-US" sz="5100" dirty="0" smtClean="0">
                <a:latin typeface="Arial" pitchFamily="34" charset="0"/>
                <a:cs typeface="Arial" pitchFamily="34" charset="0"/>
              </a:rPr>
              <a:t>Specify the feasible alternative to be compared</a:t>
            </a:r>
          </a:p>
          <a:p>
            <a:r>
              <a:rPr lang="en-US" sz="5100" dirty="0" smtClean="0">
                <a:latin typeface="Arial" pitchFamily="34" charset="0"/>
                <a:cs typeface="Arial" pitchFamily="34" charset="0"/>
              </a:rPr>
              <a:t>Define the planning horizon to be used </a:t>
            </a:r>
          </a:p>
          <a:p>
            <a:r>
              <a:rPr lang="en-US" sz="5100" dirty="0" smtClean="0">
                <a:latin typeface="Arial" pitchFamily="34" charset="0"/>
                <a:cs typeface="Arial" pitchFamily="34" charset="0"/>
              </a:rPr>
              <a:t>Estimate the cash flows for each alternative</a:t>
            </a:r>
          </a:p>
          <a:p>
            <a:r>
              <a:rPr lang="en-US" sz="5100" dirty="0" smtClean="0">
                <a:latin typeface="Arial" pitchFamily="34" charset="0"/>
                <a:cs typeface="Arial" pitchFamily="34" charset="0"/>
              </a:rPr>
              <a:t>Specify the discount to be used</a:t>
            </a:r>
          </a:p>
          <a:p>
            <a:r>
              <a:rPr lang="en-US" sz="5100" b="1" dirty="0" smtClean="0">
                <a:latin typeface="Arial" pitchFamily="34" charset="0"/>
                <a:cs typeface="Arial" pitchFamily="34" charset="0"/>
              </a:rPr>
              <a:t>Compare the alternative using a discounted cash flow method (DCF)</a:t>
            </a:r>
          </a:p>
          <a:p>
            <a:r>
              <a:rPr lang="en-US" sz="5100" dirty="0" smtClean="0">
                <a:latin typeface="Arial" pitchFamily="34" charset="0"/>
                <a:cs typeface="Arial" pitchFamily="34" charset="0"/>
              </a:rPr>
              <a:t>Perform supplementary analysis</a:t>
            </a:r>
          </a:p>
          <a:p>
            <a:r>
              <a:rPr lang="en-US" sz="5100" b="1" dirty="0" smtClean="0">
                <a:latin typeface="Arial" pitchFamily="34" charset="0"/>
                <a:cs typeface="Arial" pitchFamily="34" charset="0"/>
              </a:rPr>
              <a:t>Select the preferred alternative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Comparing Investment </a:t>
            </a:r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Alternatives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Following rules are applied when comparing investment alternatives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move a cash flow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forward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time by one time period multiply the magnitude of cash flow by the quantity 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Where    is the time value of money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move a cash flow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backward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time by one time period divide the magnitude of cash flow by the quantity      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180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4102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process of multiplying and dividing cash flow by the quantity           is called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compounding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discounting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respectively.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overall sum process of converting cash flows to single-sum equivalents(present and future values) or equivalent annual series(annual value) is called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discounted cash flow process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(DCF).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CHAPTER#11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EVALUATING AND SELECTING THE FACILTIES PLAN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172200"/>
            <a:ext cx="1287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10/12/2014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5486400"/>
            <a:ext cx="133350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DCF Methods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Net present value(NPV)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Internal rate of return(IRR)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Annual worth(AW)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Future worth(FW)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Discounted payback period(DPP)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/>
            </a:r>
            <a:b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</a:br>
            <a: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Facilitate The Performance</a:t>
            </a:r>
            <a:b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</a:br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/>
            </a:r>
            <a:b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</a:b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Formula: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dirty="0" smtClean="0"/>
              <a:t>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denotes the value of cash flow at time zero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denotes the value of cash flow at time t</a:t>
            </a:r>
          </a:p>
          <a:p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denotes time value of money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3886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19400"/>
            <a:ext cx="457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390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495800"/>
            <a:ext cx="180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Sample Spreadsheet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350"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Example 11.4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Performing discounted cash flow calculations: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conveyor is purchased for $10,000.Its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 yields a net annual cost savings of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$3,000 per year for a five year period. What are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net present value, the net future value and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internal rate of return for the investment if 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discount rate of 10% is used and a zero salvage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value for the conveyor is assumed?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Selecting The Preferred</a:t>
            </a:r>
            <a:b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</a:br>
            <a:r>
              <a:rPr lang="en-US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Alternatives</a:t>
            </a:r>
            <a:endParaRPr lang="en-US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Speak the language of listener.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not confuse unfavorable results with destiny.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 get what you pay for; don't be penny-wise and dollar-foolish.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Profit maximization is not always the “name of game” but “selling” is!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less you bet, the more you stand to lose if you win.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</a:rPr>
              <a:t>Conti…</a:t>
            </a:r>
            <a:endParaRPr lang="en-US" sz="4000" b="1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Your proposal will be only one of many submitted and many will not be funded.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Remember the golden rule: those with the golden make the rules!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Pre-sell your recommendation!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Obtain the support of the users of the recommended system.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Timing is everything!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Luqman\Desktop\animated-thank-you-image-0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6272" y="528035"/>
            <a:ext cx="204725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23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6190" y="4298298"/>
            <a:ext cx="46074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tx1"/>
                </a:solidFill>
              </a:rPr>
              <a:t>    Any Questions</a:t>
            </a:r>
            <a:endParaRPr lang="en-US" sz="48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7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GROUP MEMBERS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Sibghat Ullah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11-IE-38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M.Arbab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Jahangeer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11-IE-45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Muhammad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Luqman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11-IE-64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Evaluating Facilities Plans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Listing advantages and disadvantages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Weighted factor comparison(WFC)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Economic comparison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1.Advantages and disadvantages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Pros and cons for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two functional areas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distribution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centre are explained below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1.Receiving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2.Restock/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Putaway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process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:\d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  <a:cs typeface="Arabic Typesetting" pitchFamily="66" charset="-78"/>
              </a:rPr>
              <a:t>2.Ranking</a:t>
            </a:r>
            <a:endParaRPr lang="en-US" sz="4000" b="1" dirty="0">
              <a:latin typeface="Adobe Fangsong Std R" pitchFamily="18" charset="-128"/>
              <a:ea typeface="Adobe Fangsong Std R" pitchFamily="18" charset="-12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alternatives can be compared against a common set of factors.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 using ranking procedure, the results must be integrated to allow a selection to be made.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Ranking yield too much information.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660</Words>
  <Application>Microsoft Office PowerPoint</Application>
  <PresentationFormat>On-screen Show (4:3)</PresentationFormat>
  <Paragraphs>131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CHAPTER#11</vt:lpstr>
      <vt:lpstr>GROUP MEMBERS</vt:lpstr>
      <vt:lpstr>Evaluating Facilities Plans</vt:lpstr>
      <vt:lpstr>1.Advantages and disadvantages</vt:lpstr>
      <vt:lpstr>Slide 6</vt:lpstr>
      <vt:lpstr>Slide 7</vt:lpstr>
      <vt:lpstr>Slide 8</vt:lpstr>
      <vt:lpstr>2.Ranking</vt:lpstr>
      <vt:lpstr>Factors for Ranking</vt:lpstr>
      <vt:lpstr>3. Weighted Factor comparison </vt:lpstr>
      <vt:lpstr>Weighted factor comparison form</vt:lpstr>
      <vt:lpstr>Consideration of factors for WFC</vt:lpstr>
      <vt:lpstr>           Conti…</vt:lpstr>
      <vt:lpstr>Slide 15</vt:lpstr>
      <vt:lpstr>Slide 16</vt:lpstr>
      <vt:lpstr>4.Economic comparison </vt:lpstr>
      <vt:lpstr>Comparing Investment Alternatives</vt:lpstr>
      <vt:lpstr>Slide 19</vt:lpstr>
      <vt:lpstr>DCF Methods</vt:lpstr>
      <vt:lpstr> Facilitate The Performance  </vt:lpstr>
      <vt:lpstr>Sample Spreadsheet</vt:lpstr>
      <vt:lpstr>Example 11.4</vt:lpstr>
      <vt:lpstr>Slide 24</vt:lpstr>
      <vt:lpstr>Selecting The Preferred Alternatives</vt:lpstr>
      <vt:lpstr>Conti…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CHAPTER#11</dc:title>
  <dc:creator>M.LUKMAN</dc:creator>
  <cp:lastModifiedBy>M.LUKMAN</cp:lastModifiedBy>
  <cp:revision>15</cp:revision>
  <dcterms:created xsi:type="dcterms:W3CDTF">2014-12-06T15:57:10Z</dcterms:created>
  <dcterms:modified xsi:type="dcterms:W3CDTF">2014-12-09T18:15:13Z</dcterms:modified>
</cp:coreProperties>
</file>